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1" r:id="rId3"/>
    <p:sldId id="276" r:id="rId4"/>
    <p:sldId id="272" r:id="rId5"/>
    <p:sldId id="274" r:id="rId6"/>
    <p:sldId id="258" r:id="rId7"/>
    <p:sldId id="275" r:id="rId8"/>
    <p:sldId id="257" r:id="rId9"/>
    <p:sldId id="273" r:id="rId10"/>
    <p:sldId id="265" r:id="rId11"/>
    <p:sldId id="263" r:id="rId12"/>
    <p:sldId id="259" r:id="rId13"/>
    <p:sldId id="260" r:id="rId14"/>
    <p:sldId id="264" r:id="rId15"/>
    <p:sldId id="267" r:id="rId16"/>
    <p:sldId id="268" r:id="rId17"/>
    <p:sldId id="269" r:id="rId18"/>
    <p:sldId id="270" r:id="rId19"/>
    <p:sldId id="266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9ADF33-005A-4C24-AC8F-AFDE74BC2195}" type="datetimeFigureOut">
              <a:rPr lang="ru-RU" smtClean="0"/>
              <a:t>03.12.2023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8608A9-D2FB-414C-8297-BE0527D02A0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prosv.ru/func/lk" TargetMode="External"/><Relationship Id="rId2" Type="http://schemas.openxmlformats.org/officeDocument/2006/relationships/hyperlink" Target="https://shop.prosv.ru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skiv.instrao.ru/bank-zadaniy/kreativnoe-myshlenie/" TargetMode="External"/><Relationship Id="rId13" Type="http://schemas.openxmlformats.org/officeDocument/2006/relationships/hyperlink" Target="https://www.&#1083;&#1080;&#1094;&#1077;&#1081;373.&#1088;&#1092;/2_2_70.pdf" TargetMode="External"/><Relationship Id="rId3" Type="http://schemas.openxmlformats.org/officeDocument/2006/relationships/hyperlink" Target="http://skiv.instrao.ru/bank-zadaniy/chitatelskaya-gramotnost/" TargetMode="External"/><Relationship Id="rId7" Type="http://schemas.openxmlformats.org/officeDocument/2006/relationships/hyperlink" Target="http://skiv.instrao.ru/bank-zadaniy/finansovaya-gramotnost/" TargetMode="External"/><Relationship Id="rId12" Type="http://schemas.openxmlformats.org/officeDocument/2006/relationships/hyperlink" Target="http://center-imc.ru/wp-content/uploads/2020/02/10120.pdf" TargetMode="External"/><Relationship Id="rId2" Type="http://schemas.openxmlformats.org/officeDocument/2006/relationships/hyperlink" Target="file:///C:\Users\Valentina\Desktop\Users\Valentina\Desktop\&#1055;&#1077;&#1076;&#1089;&#1086;&#1074;&#1077;&#1090;%2002.11.2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iv.instrao.ru/bank-zadaniy/globalnye-kompetentsii/" TargetMode="External"/><Relationship Id="rId11" Type="http://schemas.openxmlformats.org/officeDocument/2006/relationships/hyperlink" Target="https://resh.edu.ru/instruction" TargetMode="External"/><Relationship Id="rId5" Type="http://schemas.openxmlformats.org/officeDocument/2006/relationships/hyperlink" Target="http://skiv.instrao.ru/bank-zadaniy/estestvennonauchnaya-gramotnost/" TargetMode="External"/><Relationship Id="rId10" Type="http://schemas.openxmlformats.org/officeDocument/2006/relationships/hyperlink" Target="https://fipi.ru/otkrytyy-bank-zadaniy-dlya-otsenki-yestestvennonauchnoy-gramotnosti" TargetMode="External"/><Relationship Id="rId4" Type="http://schemas.openxmlformats.org/officeDocument/2006/relationships/hyperlink" Target="http://skiv.instrao.ru/bank-zadaniy/matematicheskaya-gramotnost/" TargetMode="External"/><Relationship Id="rId9" Type="http://schemas.openxmlformats.org/officeDocument/2006/relationships/hyperlink" Target="https://fioco.ru/&#1087;&#1088;&#1080;&#1084;&#1077;&#1088;&#1099;-&#1079;&#1072;&#1076;&#1072;&#1095;-pisa" TargetMode="External"/><Relationship Id="rId14" Type="http://schemas.openxmlformats.org/officeDocument/2006/relationships/hyperlink" Target="https://monitoring.spbcokoit.ru/procedure/1043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352839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«</a:t>
            </a:r>
            <a:r>
              <a:rPr lang="ru-RU" sz="2800" dirty="0" smtClean="0"/>
              <a:t>Формирование функциональной грамотности по ФГОС и ФОП» от </a:t>
            </a:r>
            <a:r>
              <a:rPr lang="ru-RU" sz="2800" dirty="0" smtClean="0"/>
              <a:t>29.11.2023 </a:t>
            </a:r>
            <a:r>
              <a:rPr lang="ru-RU" sz="2800" dirty="0" smtClean="0"/>
              <a:t>г. </a:t>
            </a:r>
            <a:endParaRPr lang="ru-RU" sz="2800" dirty="0"/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645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3816424" cy="106613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ФГОС </a:t>
            </a:r>
            <a:r>
              <a:rPr lang="ru-RU" sz="1600" b="1" dirty="0" smtClean="0">
                <a:solidFill>
                  <a:schemeClr val="tx1"/>
                </a:solidFill>
              </a:rPr>
              <a:t>(с 1 сентября 2022 г.)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>
                <a:solidFill>
                  <a:schemeClr val="tx1"/>
                </a:solidFill>
              </a:rPr>
              <a:t/>
            </a:r>
            <a:br>
              <a:rPr lang="ru-RU" sz="3600" b="1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rgbClr val="0070C0"/>
                </a:solidFill>
              </a:rPr>
              <a:t>ФООП</a:t>
            </a:r>
            <a:r>
              <a:rPr lang="ru-RU" sz="2800" b="1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(с 1  сентября 2023 г.)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7288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В</a:t>
            </a:r>
            <a:r>
              <a:rPr lang="ru-RU" b="1" dirty="0" smtClean="0">
                <a:solidFill>
                  <a:srgbClr val="FF0000"/>
                </a:solidFill>
              </a:rPr>
              <a:t>ведение ФГОС направлено на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реализацию педагогических практик развивающего обучения;</a:t>
            </a:r>
          </a:p>
          <a:p>
            <a:r>
              <a:rPr lang="ru-RU" dirty="0"/>
              <a:t>в</a:t>
            </a:r>
            <a:r>
              <a:rPr lang="ru-RU" dirty="0" smtClean="0"/>
              <a:t>недрение новой системы учебных заданий и учебных ситуаций, ориентированных на формирование функциональной грамотности;</a:t>
            </a:r>
          </a:p>
          <a:p>
            <a:r>
              <a:rPr lang="ru-RU" dirty="0"/>
              <a:t>п</a:t>
            </a:r>
            <a:r>
              <a:rPr lang="ru-RU" dirty="0" smtClean="0"/>
              <a:t>овышение квалификации учителей.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Учебно-методическими средствами обучения являются:</a:t>
            </a:r>
            <a:endParaRPr lang="ru-RU" dirty="0" smtClean="0"/>
          </a:p>
          <a:p>
            <a:r>
              <a:rPr lang="ru-RU" dirty="0"/>
              <a:t>т</a:t>
            </a:r>
            <a:r>
              <a:rPr lang="ru-RU" dirty="0" smtClean="0"/>
              <a:t>ехнологии развивающего обучения;</a:t>
            </a:r>
          </a:p>
          <a:p>
            <a:r>
              <a:rPr lang="ru-RU" dirty="0"/>
              <a:t>э</a:t>
            </a:r>
            <a:r>
              <a:rPr lang="ru-RU" dirty="0" smtClean="0"/>
              <a:t>ффективные педагогические практики;</a:t>
            </a:r>
          </a:p>
          <a:p>
            <a:r>
              <a:rPr lang="ru-RU" dirty="0"/>
              <a:t>у</a:t>
            </a:r>
            <a:r>
              <a:rPr lang="ru-RU" dirty="0" smtClean="0"/>
              <a:t>чебные задания и учебные ситуации.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Ключевым </a:t>
            </a:r>
            <a:r>
              <a:rPr lang="ru-RU" dirty="0">
                <a:solidFill>
                  <a:srgbClr val="FF0000"/>
                </a:solidFill>
              </a:rPr>
              <a:t>учебно-методическим </a:t>
            </a:r>
            <a:r>
              <a:rPr lang="ru-RU" b="1" dirty="0" smtClean="0">
                <a:solidFill>
                  <a:srgbClr val="FF0000"/>
                </a:solidFill>
              </a:rPr>
              <a:t>документом </a:t>
            </a:r>
            <a:r>
              <a:rPr lang="ru-RU" dirty="0" smtClean="0"/>
              <a:t>является</a:t>
            </a:r>
            <a:r>
              <a:rPr lang="ru-RU" b="1" dirty="0">
                <a:solidFill>
                  <a:srgbClr val="FF0000"/>
                </a:solidFill>
              </a:rPr>
              <a:t> ФООП</a:t>
            </a:r>
            <a:r>
              <a:rPr lang="ru-RU" dirty="0" smtClean="0"/>
              <a:t> , который </a:t>
            </a:r>
            <a:r>
              <a:rPr lang="ru-RU" dirty="0"/>
              <a:t>определяет единые стандарты и содержание образования. Введение ФООП направлено на обеспечение единых школьных программ и создание равных возможностей для всех учащихся.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88640"/>
            <a:ext cx="2317506" cy="1463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93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4" cy="64807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575F6D"/>
                </a:solidFill>
              </a:rPr>
              <a:t/>
            </a:r>
            <a:br>
              <a:rPr lang="ru-RU" sz="2000" dirty="0" smtClean="0">
                <a:solidFill>
                  <a:srgbClr val="575F6D"/>
                </a:solidFill>
              </a:rPr>
            </a:br>
            <a:r>
              <a:rPr lang="ru-RU" sz="3200" b="1" dirty="0" smtClean="0"/>
              <a:t>Новый взгляд на образование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Навыки 21 века</a:t>
            </a:r>
            <a:r>
              <a:rPr lang="ru-RU" dirty="0" smtClean="0"/>
              <a:t>: 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235761"/>
              </p:ext>
            </p:extLst>
          </p:nvPr>
        </p:nvGraphicFramePr>
        <p:xfrm>
          <a:off x="251520" y="1124744"/>
          <a:ext cx="8496945" cy="5745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/>
                <a:gridCol w="2832315"/>
                <a:gridCol w="2832315"/>
              </a:tblGrid>
              <a:tr h="408431">
                <a:tc>
                  <a:txBody>
                    <a:bodyPr/>
                    <a:lstStyle/>
                    <a:p>
                      <a:r>
                        <a:rPr lang="ru-RU" dirty="0" smtClean="0"/>
                        <a:t>Базовые навыки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Компетенции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Личностные качества</a:t>
                      </a:r>
                      <a:endParaRPr lang="ru-RU" dirty="0"/>
                    </a:p>
                  </a:txBody>
                  <a:tcPr/>
                </a:tc>
              </a:tr>
              <a:tr h="1327402">
                <a:tc>
                  <a:txBody>
                    <a:bodyPr/>
                    <a:lstStyle/>
                    <a:p>
                      <a:r>
                        <a:rPr lang="ru-RU" dirty="0" smtClean="0"/>
                        <a:t>Как учащиеся применяют базовые навыки для решения повседневных задач?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 учащиеся решают</a:t>
                      </a:r>
                      <a:r>
                        <a:rPr lang="ru-RU" baseline="0" dirty="0" smtClean="0"/>
                        <a:t> более сложные задачи?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 учащиеся справляются с изменениями окружающей среды?</a:t>
                      </a:r>
                      <a:endParaRPr lang="ru-RU" dirty="0"/>
                    </a:p>
                  </a:txBody>
                  <a:tcPr/>
                </a:tc>
              </a:tr>
              <a:tr h="3777991">
                <a:tc>
                  <a:txBody>
                    <a:bodyPr/>
                    <a:lstStyle/>
                    <a:p>
                      <a:r>
                        <a:rPr lang="ru-RU" dirty="0" smtClean="0"/>
                        <a:t>1.Навыки чтения и письма.</a:t>
                      </a:r>
                    </a:p>
                    <a:p>
                      <a:r>
                        <a:rPr lang="ru-RU" dirty="0" smtClean="0"/>
                        <a:t>2. Математическая грамотность.</a:t>
                      </a:r>
                    </a:p>
                    <a:p>
                      <a:r>
                        <a:rPr lang="ru-RU" dirty="0" smtClean="0"/>
                        <a:t>3. Естественнонаучная грамотность.</a:t>
                      </a:r>
                    </a:p>
                    <a:p>
                      <a:r>
                        <a:rPr lang="ru-RU" dirty="0" smtClean="0"/>
                        <a:t>4. ИКТ-грамотность.</a:t>
                      </a:r>
                    </a:p>
                    <a:p>
                      <a:r>
                        <a:rPr lang="ru-RU" dirty="0" smtClean="0"/>
                        <a:t>5. Финансовая грамотность.</a:t>
                      </a:r>
                    </a:p>
                    <a:p>
                      <a:r>
                        <a:rPr lang="ru-RU" dirty="0" smtClean="0"/>
                        <a:t>6.Культурная и гражданская грамотность.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/>
                        <a:t>7.Критическое мышление.</a:t>
                      </a:r>
                      <a:r>
                        <a:rPr lang="ru-RU" baseline="0" dirty="0" smtClean="0"/>
                        <a:t> Решение задач.</a:t>
                      </a:r>
                    </a:p>
                    <a:p>
                      <a:pPr marL="0" indent="0">
                        <a:buNone/>
                      </a:pPr>
                      <a:r>
                        <a:rPr lang="ru-RU" baseline="0" dirty="0" smtClean="0"/>
                        <a:t>8.Креативность.</a:t>
                      </a:r>
                    </a:p>
                    <a:p>
                      <a:pPr marL="0" indent="0">
                        <a:buNone/>
                      </a:pPr>
                      <a:r>
                        <a:rPr lang="ru-RU" baseline="0" dirty="0" smtClean="0"/>
                        <a:t>9. Умение общаться.</a:t>
                      </a:r>
                    </a:p>
                    <a:p>
                      <a:pPr marL="0" indent="0">
                        <a:buNone/>
                      </a:pPr>
                      <a:r>
                        <a:rPr lang="ru-RU" baseline="0" dirty="0" smtClean="0"/>
                        <a:t>10. Умение работать в команде.</a:t>
                      </a:r>
                    </a:p>
                    <a:p>
                      <a:pPr marL="0" indent="0"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 Любознательность.</a:t>
                      </a:r>
                    </a:p>
                    <a:p>
                      <a:r>
                        <a:rPr lang="ru-RU" dirty="0" smtClean="0"/>
                        <a:t>12. Инициативность.</a:t>
                      </a:r>
                    </a:p>
                    <a:p>
                      <a:r>
                        <a:rPr lang="ru-RU" dirty="0" smtClean="0"/>
                        <a:t>13. Настойчивость.</a:t>
                      </a:r>
                    </a:p>
                    <a:p>
                      <a:r>
                        <a:rPr lang="ru-RU" dirty="0" smtClean="0"/>
                        <a:t>14. Способность адаптироваться.</a:t>
                      </a:r>
                    </a:p>
                    <a:p>
                      <a:r>
                        <a:rPr lang="ru-RU" dirty="0" smtClean="0"/>
                        <a:t>15. Лидерские качества.</a:t>
                      </a:r>
                    </a:p>
                    <a:p>
                      <a:r>
                        <a:rPr lang="ru-RU" dirty="0" smtClean="0"/>
                        <a:t>16. Социальная и культурная</a:t>
                      </a:r>
                      <a:r>
                        <a:rPr lang="ru-RU" baseline="0" dirty="0" smtClean="0"/>
                        <a:t> грамотность.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Основные направления функциональной грамотности: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2132856"/>
            <a:ext cx="7467600" cy="290892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Математическая грамотность</a:t>
            </a:r>
          </a:p>
          <a:p>
            <a:r>
              <a:rPr lang="ru-RU" dirty="0" smtClean="0"/>
              <a:t>Читательская грамотность</a:t>
            </a:r>
          </a:p>
          <a:p>
            <a:r>
              <a:rPr lang="ru-RU" dirty="0" smtClean="0"/>
              <a:t>Естественнонаучная грамотность</a:t>
            </a:r>
          </a:p>
          <a:p>
            <a:r>
              <a:rPr lang="ru-RU" dirty="0" smtClean="0"/>
              <a:t>Финансовая грамотность</a:t>
            </a:r>
          </a:p>
          <a:p>
            <a:r>
              <a:rPr lang="ru-RU" dirty="0" smtClean="0"/>
              <a:t>Глобальные компетенции</a:t>
            </a:r>
          </a:p>
          <a:p>
            <a:r>
              <a:rPr lang="ru-RU" dirty="0" smtClean="0"/>
              <a:t>Креативное мышление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61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Отличительные черты функциональной грамотности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96944" cy="487375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Функциональная грамотность</a:t>
            </a:r>
            <a:r>
              <a:rPr lang="ru-RU" dirty="0" smtClean="0"/>
              <a:t>:</a:t>
            </a:r>
          </a:p>
          <a:p>
            <a:r>
              <a:rPr lang="ru-RU" dirty="0" smtClean="0"/>
              <a:t>1) является базовым уровнем для формирования навыков чтения и письма;</a:t>
            </a:r>
          </a:p>
          <a:p>
            <a:r>
              <a:rPr lang="ru-RU" dirty="0" smtClean="0"/>
              <a:t>2) направлена на решение бытовых проблем;</a:t>
            </a:r>
          </a:p>
          <a:p>
            <a:r>
              <a:rPr lang="ru-RU" dirty="0" smtClean="0"/>
              <a:t>3) обнаруживается в конкретных обстоятельствах и характеризует человека в определённой ситуации;</a:t>
            </a:r>
          </a:p>
          <a:p>
            <a:r>
              <a:rPr lang="ru-RU" dirty="0" smtClean="0"/>
              <a:t>4) связана с решением стандартных, стереотипных задач;</a:t>
            </a:r>
          </a:p>
          <a:p>
            <a:r>
              <a:rPr lang="ru-RU" dirty="0" smtClean="0"/>
              <a:t>5) используется в качестве оценки, прежде всего, взрослого населения.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599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Мониторинг формирования функциональной грамотности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49322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Федеральным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организатором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исследования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«Оценка по модели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PISA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» в 2022 году является ФГБУ «Федеральный институт оценки качества образования» (ФГБУ «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Фиоко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»). Цель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исследования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— определение того, обладают ли 15-летние обучающиеся, получающие основное общее образование, знаниями и умениями, необходимыми для полноценного функционирования в современном обществе, то есть для решения широкого диапазона задач в различных сферах человеческой деятельности, общения и социальных отношений.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Функциональная грамотность в основном проявляется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в решении проблемных задач, выходящих за пределы учебных ситуаций, и не похожих на те задачи, в ходе которых приобретались и отрабатывались знания и умения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. Чтобы оценить уровень функциональной грамотности своих учеников, учителю нужно дать им нетипичные задания, в которых предлагается рассмотреть некоторые проблемы из реальной жизни.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20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ru-RU" b="1" dirty="0" smtClean="0"/>
              <a:t>Особенности заданий для оценки функциональной грамотности:</a:t>
            </a:r>
          </a:p>
          <a:p>
            <a:r>
              <a:rPr lang="ru-RU" dirty="0" smtClean="0"/>
              <a:t>Задача, поставленная вне предметной области и решаемая с помощью предметных знаний, например, по математике.</a:t>
            </a:r>
          </a:p>
          <a:p>
            <a:r>
              <a:rPr lang="ru-RU" dirty="0" smtClean="0"/>
              <a:t>В каждом из заданий описываются жизненная ситуация, как правило, близкая понятная учащемуся.</a:t>
            </a:r>
          </a:p>
          <a:p>
            <a:r>
              <a:rPr lang="ru-RU" dirty="0" smtClean="0"/>
              <a:t>Контекст заданий близок к проблемным ситуациям, возникающим в повседневной жизни.</a:t>
            </a:r>
          </a:p>
          <a:p>
            <a:r>
              <a:rPr lang="ru-RU" dirty="0" smtClean="0"/>
              <a:t>Ситуация требует осознанного выбора модели поведения.</a:t>
            </a:r>
          </a:p>
          <a:p>
            <a:r>
              <a:rPr lang="ru-RU" dirty="0" smtClean="0"/>
              <a:t>Вопросы изложены простым, ясным языком и, как правило, немногословны.</a:t>
            </a:r>
          </a:p>
          <a:p>
            <a:r>
              <a:rPr lang="ru-RU" dirty="0" smtClean="0"/>
              <a:t>Требуют перевода с обыденного языка на язык предметной области (математики, физики и др.).</a:t>
            </a:r>
          </a:p>
          <a:p>
            <a:r>
              <a:rPr lang="ru-RU" dirty="0" smtClean="0"/>
              <a:t>Используются иллюстрации: рисунки, таблицы.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0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6864" cy="1080120"/>
          </a:xfrm>
        </p:spPr>
        <p:txBody>
          <a:bodyPr>
            <a:normAutofit fontScale="90000"/>
          </a:bodyPr>
          <a:lstStyle/>
          <a:p>
            <a:pPr lvl="0">
              <a:spcBef>
                <a:spcPts val="600"/>
              </a:spcBef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 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200" b="1" cap="none" dirty="0" smtClean="0">
                <a:solidFill>
                  <a:srgbClr val="FF0000"/>
                </a:solidFill>
                <a:ea typeface="+mn-ea"/>
                <a:cs typeface="+mn-cs"/>
              </a:rPr>
              <a:t>Математическая </a:t>
            </a:r>
            <a:r>
              <a:rPr lang="ru-RU" sz="2200" b="1" cap="none" dirty="0">
                <a:solidFill>
                  <a:srgbClr val="FF0000"/>
                </a:solidFill>
                <a:ea typeface="+mn-ea"/>
                <a:cs typeface="+mn-cs"/>
              </a:rPr>
              <a:t>грамотность </a:t>
            </a:r>
            <a:r>
              <a:rPr lang="ru-RU" sz="2200" cap="none" dirty="0">
                <a:solidFill>
                  <a:prstClr val="black"/>
                </a:solidFill>
                <a:ea typeface="+mn-ea"/>
                <a:cs typeface="+mn-cs"/>
              </a:rPr>
              <a:t>– это способность индивидуума формулировать, применять и интерпретировать математику в разнообразных контекстах</a:t>
            </a:r>
            <a:r>
              <a:rPr lang="ru-RU" sz="2200" cap="none" dirty="0" smtClean="0">
                <a:solidFill>
                  <a:prstClr val="black"/>
                </a:solidFill>
                <a:ea typeface="+mn-ea"/>
                <a:cs typeface="+mn-cs"/>
              </a:rPr>
              <a:t>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2276872"/>
            <a:ext cx="8064896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cap="small" dirty="0">
                <a:solidFill>
                  <a:srgbClr val="575F6D"/>
                </a:solidFill>
                <a:ea typeface="+mj-ea"/>
                <a:cs typeface="+mj-cs"/>
              </a:rPr>
              <a:t>Умения, характеризующие </a:t>
            </a:r>
            <a:r>
              <a:rPr lang="ru-RU" sz="2000" b="1" cap="small" dirty="0">
                <a:solidFill>
                  <a:srgbClr val="FF0000"/>
                </a:solidFill>
                <a:ea typeface="+mj-ea"/>
                <a:cs typeface="+mj-cs"/>
              </a:rPr>
              <a:t>математическую </a:t>
            </a:r>
            <a:r>
              <a:rPr lang="ru-RU" sz="2000" b="1" cap="small" dirty="0" smtClean="0">
                <a:solidFill>
                  <a:srgbClr val="FF0000"/>
                </a:solidFill>
                <a:ea typeface="+mj-ea"/>
                <a:cs typeface="+mj-cs"/>
              </a:rPr>
              <a:t>грамотность</a:t>
            </a:r>
            <a:r>
              <a:rPr lang="ru-RU" sz="2000" b="1" cap="small" dirty="0" smtClean="0">
                <a:solidFill>
                  <a:srgbClr val="575F6D"/>
                </a:solidFill>
                <a:ea typeface="+mj-ea"/>
                <a:cs typeface="+mj-cs"/>
              </a:rPr>
              <a:t>:</a:t>
            </a:r>
            <a:endParaRPr lang="ru-RU" sz="2000" dirty="0" smtClean="0"/>
          </a:p>
          <a:p>
            <a:r>
              <a:rPr lang="ru-RU" sz="2000" dirty="0" smtClean="0"/>
              <a:t>Коммуникация</a:t>
            </a:r>
          </a:p>
          <a:p>
            <a:r>
              <a:rPr lang="ru-RU" sz="2000" dirty="0" smtClean="0"/>
              <a:t>Математическое моделирование</a:t>
            </a:r>
          </a:p>
          <a:p>
            <a:r>
              <a:rPr lang="ru-RU" sz="2000" dirty="0" smtClean="0"/>
              <a:t>Представление</a:t>
            </a:r>
          </a:p>
          <a:p>
            <a:r>
              <a:rPr lang="ru-RU" sz="2000" dirty="0" smtClean="0"/>
              <a:t>Рассуждения и аргументы</a:t>
            </a:r>
          </a:p>
          <a:p>
            <a:r>
              <a:rPr lang="ru-RU" sz="2000" dirty="0" smtClean="0"/>
              <a:t>Разработка стратегии решения проблем</a:t>
            </a:r>
          </a:p>
          <a:p>
            <a:r>
              <a:rPr lang="ru-RU" sz="2000" dirty="0" smtClean="0"/>
              <a:t>Использование символического, формального и технического языка и операций</a:t>
            </a:r>
          </a:p>
          <a:p>
            <a:r>
              <a:rPr lang="ru-RU" sz="2000" dirty="0" smtClean="0"/>
              <a:t>Использование математических инструментов.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0568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ru-RU" b="1" dirty="0" smtClean="0"/>
              <a:t>Уровни математической грамотности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075240" cy="5565232"/>
          </a:xfrm>
        </p:spPr>
        <p:txBody>
          <a:bodyPr>
            <a:normAutofit fontScale="70000" lnSpcReduction="20000"/>
          </a:bodyPr>
          <a:lstStyle/>
          <a:p>
            <a:r>
              <a:rPr lang="ru-RU" sz="2600" i="1" u="sng" dirty="0" smtClean="0"/>
              <a:t>Уровень ниже 1</a:t>
            </a:r>
            <a:r>
              <a:rPr lang="ru-RU" sz="2600" dirty="0" smtClean="0"/>
              <a:t>: способен выполнить очень прямые и простые математические задания.</a:t>
            </a:r>
          </a:p>
          <a:p>
            <a:r>
              <a:rPr lang="ru-RU" sz="2600" i="1" u="sng" dirty="0">
                <a:solidFill>
                  <a:prstClr val="black"/>
                </a:solidFill>
              </a:rPr>
              <a:t>Уровень </a:t>
            </a:r>
            <a:r>
              <a:rPr lang="ru-RU" sz="2600" i="1" u="sng" dirty="0" smtClean="0">
                <a:solidFill>
                  <a:prstClr val="black"/>
                </a:solidFill>
              </a:rPr>
              <a:t>1</a:t>
            </a:r>
            <a:r>
              <a:rPr lang="ru-RU" sz="2600" dirty="0" smtClean="0">
                <a:solidFill>
                  <a:prstClr val="black"/>
                </a:solidFill>
              </a:rPr>
              <a:t>:может отвечать на вопросы в знакомых контекстах со всей необходимой информацией и ясно сформулированными вопросами.</a:t>
            </a:r>
          </a:p>
          <a:p>
            <a:r>
              <a:rPr lang="ru-RU" sz="2600" i="1" u="sng" dirty="0">
                <a:solidFill>
                  <a:prstClr val="black"/>
                </a:solidFill>
              </a:rPr>
              <a:t>Уровень 2</a:t>
            </a:r>
            <a:r>
              <a:rPr lang="ru-RU" sz="2600" dirty="0" smtClean="0">
                <a:solidFill>
                  <a:prstClr val="black"/>
                </a:solidFill>
              </a:rPr>
              <a:t>: способен интерпретировать и распознать в контекстах ситуации с прямым выводом; извлекать нужную информацию из единственного источника и использовать её в единственной форме.</a:t>
            </a:r>
          </a:p>
          <a:p>
            <a:r>
              <a:rPr lang="ru-RU" sz="2600" i="1" u="sng" dirty="0">
                <a:solidFill>
                  <a:prstClr val="black"/>
                </a:solidFill>
              </a:rPr>
              <a:t>Уровень 3</a:t>
            </a:r>
            <a:r>
              <a:rPr lang="ru-RU" sz="2600" dirty="0" smtClean="0">
                <a:solidFill>
                  <a:prstClr val="black"/>
                </a:solidFill>
              </a:rPr>
              <a:t>: способен выполнять чётко описанные процедуры с принятием решения на каждом шаге; выбирать и применять простые методы решения на основе здравой интерпретации.</a:t>
            </a:r>
          </a:p>
          <a:p>
            <a:pPr lvl="0">
              <a:buClr>
                <a:srgbClr val="FE8637"/>
              </a:buClr>
            </a:pPr>
            <a:r>
              <a:rPr lang="ru-RU" sz="2600" i="1" u="sng" dirty="0" smtClean="0">
                <a:solidFill>
                  <a:prstClr val="black"/>
                </a:solidFill>
              </a:rPr>
              <a:t>Уровень 4</a:t>
            </a:r>
            <a:r>
              <a:rPr lang="ru-RU" sz="2600" dirty="0" smtClean="0">
                <a:solidFill>
                  <a:prstClr val="black"/>
                </a:solidFill>
              </a:rPr>
              <a:t>:способен эффективно работать с чётко определёнными (детальными) моделями сложных конкретных ситуаций с определёнными ограничениями.</a:t>
            </a:r>
          </a:p>
          <a:p>
            <a:pPr lvl="0">
              <a:buClr>
                <a:srgbClr val="FE8637"/>
              </a:buClr>
            </a:pPr>
            <a:r>
              <a:rPr lang="ru-RU" sz="2600" i="1" u="sng" dirty="0">
                <a:solidFill>
                  <a:prstClr val="black"/>
                </a:solidFill>
              </a:rPr>
              <a:t>Уровень </a:t>
            </a:r>
            <a:r>
              <a:rPr lang="ru-RU" sz="2600" i="1" u="sng" dirty="0" smtClean="0">
                <a:solidFill>
                  <a:prstClr val="black"/>
                </a:solidFill>
              </a:rPr>
              <a:t>5</a:t>
            </a:r>
            <a:r>
              <a:rPr lang="ru-RU" sz="2600" dirty="0" smtClean="0">
                <a:solidFill>
                  <a:prstClr val="black"/>
                </a:solidFill>
              </a:rPr>
              <a:t>: способен создавать и работать  с моделями сложных проблемных ситуаций, распознавать их ограничения и устанавливать допущения, выбирать, сравнивать и оценивать стратегии решения комплексных проблем.</a:t>
            </a:r>
          </a:p>
          <a:p>
            <a:pPr lvl="0">
              <a:buClr>
                <a:srgbClr val="FE8637"/>
              </a:buClr>
            </a:pPr>
            <a:r>
              <a:rPr lang="ru-RU" sz="2600" i="1" u="sng" dirty="0">
                <a:solidFill>
                  <a:prstClr val="black"/>
                </a:solidFill>
              </a:rPr>
              <a:t>Уровень </a:t>
            </a:r>
            <a:r>
              <a:rPr lang="ru-RU" sz="2600" i="1" u="sng" dirty="0" smtClean="0">
                <a:solidFill>
                  <a:prstClr val="black"/>
                </a:solidFill>
              </a:rPr>
              <a:t>6</a:t>
            </a:r>
            <a:r>
              <a:rPr lang="ru-RU" sz="2600" dirty="0" smtClean="0">
                <a:solidFill>
                  <a:prstClr val="black"/>
                </a:solidFill>
              </a:rPr>
              <a:t>:способен осмыслить, обобщить и использовать информацию, полученную на основе исследования и моделирования сложных проблемных ситуаций.</a:t>
            </a:r>
            <a:endParaRPr lang="ru-RU" sz="2600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endParaRPr lang="ru-RU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7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8712968" cy="6357320"/>
          </a:xfrm>
        </p:spPr>
        <p:txBody>
          <a:bodyPr/>
          <a:lstStyle/>
          <a:p>
            <a:pPr marL="0" lvl="0" indent="0">
              <a:buClr>
                <a:srgbClr val="FE8637"/>
              </a:buClr>
              <a:buNone/>
            </a:pPr>
            <a:r>
              <a:rPr lang="ru-RU" sz="2000" b="1" dirty="0">
                <a:solidFill>
                  <a:prstClr val="black"/>
                </a:solidFill>
              </a:rPr>
              <a:t>Задание </a:t>
            </a:r>
            <a:r>
              <a:rPr lang="ru-RU" sz="2000" b="1" dirty="0" smtClean="0">
                <a:solidFill>
                  <a:prstClr val="black"/>
                </a:solidFill>
              </a:rPr>
              <a:t>низкого </a:t>
            </a:r>
            <a:r>
              <a:rPr lang="ru-RU" sz="2000" b="1" dirty="0">
                <a:solidFill>
                  <a:prstClr val="black"/>
                </a:solidFill>
              </a:rPr>
              <a:t>уровня </a:t>
            </a:r>
            <a:r>
              <a:rPr lang="ru-RU" sz="2000" b="1" dirty="0" smtClean="0">
                <a:solidFill>
                  <a:prstClr val="black"/>
                </a:solidFill>
              </a:rPr>
              <a:t>трудности</a:t>
            </a:r>
            <a:endParaRPr lang="ru-RU" sz="1800" dirty="0" smtClean="0"/>
          </a:p>
          <a:p>
            <a:pPr marL="0" indent="0">
              <a:buNone/>
            </a:pPr>
            <a:r>
              <a:rPr lang="ru-RU" sz="1600" dirty="0" smtClean="0"/>
              <a:t>1. Скорость гоночной машины на трассе длинной 3 км (при прохождении второго круга). Определить </a:t>
            </a:r>
            <a:r>
              <a:rPr lang="ru-RU" sz="1600" b="1" dirty="0" smtClean="0"/>
              <a:t>по графику </a:t>
            </a:r>
            <a:r>
              <a:rPr lang="ru-RU" sz="1600" dirty="0" smtClean="0"/>
              <a:t>движения, в каком месте трассы скорость машины была наименьше при похождении круга?</a:t>
            </a:r>
          </a:p>
          <a:p>
            <a:pPr marL="342900" indent="-342900">
              <a:buAutoNum type="arabicPeriod"/>
            </a:pPr>
            <a:endParaRPr lang="ru-RU" sz="1800" dirty="0"/>
          </a:p>
          <a:p>
            <a:pPr marL="342900" indent="-342900">
              <a:buAutoNum type="arabicPeriod"/>
            </a:pPr>
            <a:endParaRPr lang="ru-RU" sz="1800" dirty="0" smtClean="0"/>
          </a:p>
          <a:p>
            <a:pPr marL="0" indent="0">
              <a:buNone/>
            </a:pPr>
            <a:r>
              <a:rPr lang="ru-RU" sz="2000" b="1" dirty="0" smtClean="0"/>
              <a:t>Задание среднего уровня трудности</a:t>
            </a:r>
          </a:p>
          <a:p>
            <a:pPr marL="0" indent="0">
              <a:buNone/>
            </a:pPr>
            <a:r>
              <a:rPr lang="ru-RU" sz="1600" dirty="0" smtClean="0"/>
              <a:t>2. На рисунке изображены </a:t>
            </a:r>
            <a:r>
              <a:rPr lang="ru-RU" sz="1600" b="1" dirty="0" smtClean="0"/>
              <a:t>схемы </a:t>
            </a:r>
            <a:r>
              <a:rPr lang="ru-RU" sz="1600" dirty="0" smtClean="0"/>
              <a:t>посадки яблонь (х) и хвойных деревьев (0) для нескольких значений </a:t>
            </a:r>
            <a:r>
              <a:rPr lang="en-US" sz="1600" dirty="0" smtClean="0"/>
              <a:t>n</a:t>
            </a:r>
            <a:r>
              <a:rPr lang="ru-RU" sz="1600" dirty="0" smtClean="0"/>
              <a:t>, где </a:t>
            </a:r>
            <a:r>
              <a:rPr lang="en-US" sz="1600" dirty="0" smtClean="0">
                <a:solidFill>
                  <a:prstClr val="black"/>
                </a:solidFill>
              </a:rPr>
              <a:t>n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– количество рядов высаженных яблонь. Эту последовательность можно продолжить для любого числа </a:t>
            </a:r>
            <a:r>
              <a:rPr lang="en-US" sz="1600" dirty="0" smtClean="0">
                <a:solidFill>
                  <a:prstClr val="black"/>
                </a:solidFill>
              </a:rPr>
              <a:t>n</a:t>
            </a:r>
            <a:r>
              <a:rPr lang="ru-RU" sz="1600" dirty="0" smtClean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prstClr val="black"/>
                </a:solidFill>
              </a:rPr>
              <a:t>Вопрос 1: ЯБЛОНИ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    Заполните таблицу:                   при      </a:t>
            </a:r>
            <a:r>
              <a:rPr lang="en-US" sz="1600" dirty="0" smtClean="0"/>
              <a:t>n</a:t>
            </a:r>
            <a:r>
              <a:rPr lang="ru-RU" sz="1600" dirty="0"/>
              <a:t>=1</a:t>
            </a:r>
            <a:r>
              <a:rPr lang="ru-RU" sz="1600" dirty="0" smtClean="0"/>
              <a:t>        </a:t>
            </a:r>
            <a:r>
              <a:rPr lang="en-US" sz="1600" dirty="0" smtClean="0">
                <a:solidFill>
                  <a:prstClr val="black"/>
                </a:solidFill>
              </a:rPr>
              <a:t>n</a:t>
            </a:r>
            <a:r>
              <a:rPr lang="ru-RU" sz="1600" dirty="0" smtClean="0">
                <a:solidFill>
                  <a:prstClr val="black"/>
                </a:solidFill>
              </a:rPr>
              <a:t>=2                  </a:t>
            </a:r>
          </a:p>
          <a:p>
            <a:pPr marL="0" indent="0">
              <a:buNone/>
            </a:pP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prstClr val="black"/>
                </a:solidFill>
              </a:rPr>
              <a:t>n</a:t>
            </a:r>
            <a:r>
              <a:rPr lang="ru-RU" sz="1600" dirty="0" smtClean="0">
                <a:solidFill>
                  <a:prstClr val="black"/>
                </a:solidFill>
              </a:rPr>
              <a:t>=3      </a:t>
            </a:r>
            <a:r>
              <a:rPr lang="en-US" sz="1600" dirty="0" smtClean="0">
                <a:solidFill>
                  <a:prstClr val="black"/>
                </a:solidFill>
              </a:rPr>
              <a:t>n</a:t>
            </a:r>
            <a:r>
              <a:rPr lang="ru-RU" sz="1600" dirty="0" smtClean="0">
                <a:solidFill>
                  <a:prstClr val="black"/>
                </a:solidFill>
              </a:rPr>
              <a:t>=4  …..</a:t>
            </a:r>
          </a:p>
          <a:p>
            <a:pPr marL="0" indent="0">
              <a:buNone/>
            </a:pP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                                                                                                    </a:t>
            </a:r>
            <a:r>
              <a:rPr lang="ru-RU" sz="1600" dirty="0" smtClean="0"/>
              <a:t>х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       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</a:p>
          <a:p>
            <a:pPr marL="0" indent="0">
              <a:buNone/>
            </a:pPr>
            <a:r>
              <a:rPr lang="ru-RU" sz="1600" dirty="0" smtClean="0"/>
              <a:t>                                                                                                     х 0 х        </a:t>
            </a:r>
            <a:r>
              <a:rPr lang="ru-RU" sz="1600" dirty="0" err="1" smtClean="0"/>
              <a:t>х</a:t>
            </a:r>
            <a:r>
              <a:rPr lang="ru-RU" sz="1600" dirty="0" smtClean="0"/>
              <a:t> 0   0 х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                                             х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        </a:t>
            </a:r>
            <a:r>
              <a:rPr lang="ru-RU" sz="1600" dirty="0" err="1" smtClean="0"/>
              <a:t>х</a:t>
            </a:r>
            <a:r>
              <a:rPr lang="ru-RU" sz="1600" dirty="0" smtClean="0"/>
              <a:t>         </a:t>
            </a:r>
            <a:r>
              <a:rPr lang="ru-RU" sz="1600" dirty="0" err="1" smtClean="0"/>
              <a:t>х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                                                            х 0   0 х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                                                            х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  <a:r>
              <a:rPr lang="ru-RU" sz="1600" dirty="0" err="1" smtClean="0"/>
              <a:t>х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912693"/>
              </p:ext>
            </p:extLst>
          </p:nvPr>
        </p:nvGraphicFramePr>
        <p:xfrm>
          <a:off x="323528" y="4149080"/>
          <a:ext cx="518457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069"/>
                <a:gridCol w="1542700"/>
                <a:gridCol w="2934807"/>
              </a:tblGrid>
              <a:tr h="136023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К5оличество яблонь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хвойных деревьев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                                                                                                                           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052736"/>
            <a:ext cx="3816424" cy="1199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75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высокого уровня сложности. Площадь континента.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96944" cy="4873752"/>
          </a:xfrm>
        </p:spPr>
        <p:txBody>
          <a:bodyPr/>
          <a:lstStyle/>
          <a:p>
            <a:r>
              <a:rPr lang="ru-RU" dirty="0" smtClean="0"/>
              <a:t>Вопрос 4: Пользуясь масштабом данной карты, определите, чему примерно равна площадь Антарктиды.</a:t>
            </a:r>
          </a:p>
          <a:p>
            <a:r>
              <a:rPr lang="ru-RU" dirty="0" smtClean="0"/>
              <a:t>Объясните, каким способом вы получили свою оценку площади континента, и приведите свои вычисления.</a:t>
            </a:r>
          </a:p>
          <a:p>
            <a:pPr marL="0" indent="0">
              <a:buNone/>
            </a:pPr>
            <a:r>
              <a:rPr lang="ru-RU" dirty="0" smtClean="0"/>
              <a:t>(*Для получения ответа можно использовать данную карту, например, проводить на ней нужные вам линии и построения).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509120"/>
            <a:ext cx="2603781" cy="19528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90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Российская электронная школа . </a:t>
            </a:r>
            <a:r>
              <a:rPr lang="ru-RU" b="1" smtClean="0"/>
              <a:t>ЦОК.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РЭШ разработано около 20 000 уникальных заданий по всем направлениям функциональной грамотности..</a:t>
            </a:r>
          </a:p>
          <a:p>
            <a:endParaRPr lang="ru-RU" dirty="0"/>
          </a:p>
          <a:p>
            <a:r>
              <a:rPr lang="ru-RU" dirty="0" smtClean="0"/>
              <a:t>Яндекс.Учебник</a:t>
            </a:r>
          </a:p>
          <a:p>
            <a:r>
              <a:rPr lang="ru-RU" dirty="0" smtClean="0"/>
              <a:t>Учи.ру….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09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24936" cy="142617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latin typeface="Times New Roman"/>
                <a:ea typeface="Times New Roman"/>
              </a:rPr>
              <a:t>Изменения в мировой экономике XXI века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породившие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необходимость приспособления к конкурентной экономической среде,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обострили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Times New Roman"/>
              </a:rPr>
              <a:t>проблемы качества образования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поскольку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1800" b="1" dirty="0">
                <a:solidFill>
                  <a:srgbClr val="FF0000"/>
                </a:solidFill>
                <a:latin typeface="Times New Roman"/>
                <a:ea typeface="Times New Roman"/>
              </a:rPr>
              <a:t>«образовательный интеллект» населения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рассматривается важнейшим </a:t>
            </a:r>
            <a:r>
              <a:rPr lang="ru-RU" sz="1800" b="1" dirty="0">
                <a:solidFill>
                  <a:srgbClr val="FF0000"/>
                </a:solidFill>
                <a:latin typeface="Times New Roman"/>
                <a:ea typeface="Times New Roman"/>
              </a:rPr>
              <a:t>стратегическим ресурсом </a:t>
            </a:r>
            <a:r>
              <a:rPr lang="ru-RU" sz="1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государства.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44824"/>
            <a:ext cx="8424936" cy="4629128"/>
          </a:xfrm>
        </p:spPr>
        <p:txBody>
          <a:bodyPr>
            <a:normAutofit fontScale="92500" lnSpcReduction="20000"/>
          </a:bodyPr>
          <a:lstStyle/>
          <a:p>
            <a:pPr lvl="0" algn="just">
              <a:buClr>
                <a:srgbClr val="FE8637"/>
              </a:buClr>
            </a:pP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Одним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из наиболее известных международных оценочных исследований, основанных на концепции функциональной грамотности, является Международная программа оценки учебных достижений 15-летних учащихся (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Times New Roman"/>
              </a:rPr>
              <a:t>ProgramforlnternationalStudentAssessment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 - PISA), проводимой под эгидой Организации экономического сотрудничества и развития (ОЭСР). PISA оценивает способности 15-летних подростков использовать знания, умения и навыки, приобретенные в школе, для решения широкого диапазона жизненных задач в различных сферах человеческой деятельности, а также в межличностном общении и социальных отношениях.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Международные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исследования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(PISA)  проводились с 2000 года по 2018 год и оказали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в последние годы наибольшее влияние на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дальнейшие изменения в развитии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образования в мире, в том числе и в России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19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Платформа «Цифровой образовательный контент</a:t>
            </a:r>
            <a:r>
              <a:rPr lang="ru-RU" dirty="0" smtClean="0"/>
              <a:t>». «Издательство «Просвещение»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 2022 году АО «Издательство «Просвещение» выпустило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полезные материалы по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направлениям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функциональной грамотности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«Сборник эталонных заданий» по математической грамотности «Учимся для жизни» (под редакцией Г.С. Ковалёвой), «Математика на каждый день» для 6-8 классов и «В поисках финансового равновесия» Тренажёр, 6-8 классы (под редакцией Т.Ф. Сергеевой).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       А также  сервис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«Банк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с заданиями по функциональной грамотности для учеников 3-8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классов»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от авторов, занимающихся программой оценки функциональной грамотности, осваивая который учащийся полностью осваивает навык и закрепляет его с помощью полнофункционального тренажёра заданий в формате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PISA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2"/>
              </a:rPr>
              <a:t>https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2"/>
              </a:rPr>
              <a:t>://shop.prosv.ru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2"/>
              </a:rPr>
              <a:t>/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80112" y="116632"/>
            <a:ext cx="31170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media.prosv.ru/func/lk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2917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48072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Банк заданий по функциональной грамотности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Банк заданий по функциональной грамотности: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3"/>
              </a:rPr>
              <a:t>http://skiv.instrao.ru/bank-zadaniy/chitatelskaya-gramotnost/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Читательская грамотность: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3"/>
              </a:rPr>
              <a:t>http://skiv.instrao.ru/bank-zadaniy/chitatelskaya-gramotnost/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Математическая грамотность: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4"/>
              </a:rPr>
              <a:t>http://skiv.instrao.ru/bank-zadaniy/matematicheskaya-gramotnost/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Естественнонаучная грамотность: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5"/>
              </a:rPr>
              <a:t>http://skiv.instrao.ru/bank-zadaniy/estestvennonauchnaya-gramotnost/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Глобальные компетенции: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http://skiv.instrao.ru/bank-zadaniy/globalnye-kompetentsii/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Финансовая грамотность: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7"/>
              </a:rPr>
              <a:t>http://skiv.instrao.ru/bank-zadaniy/finansovaya-gramotnost/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Креативное мышление: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8"/>
              </a:rPr>
              <a:t>http://skiv.instrao.ru/bank-zadaniy/kreativnoe-myshlenie/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Открытые задания PISA: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9"/>
              </a:rPr>
              <a:t>https://fioco.ru/примеры-задач-pisa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Открытый банк заданий для оценки естественнонаучной грамотности ФГБНУ ФИПИ: 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10"/>
              </a:rPr>
              <a:t>https://fipi.ru/otkrytyy-bank-zadaniy-dlya-otsenki-yestestvennonauchnoy-gramotnosti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Электронный банк заданий по функциональной грамотности: https://fg.resh.edu.ru/. Пошаговая инструкция, как получить доступ к электронному банку заданий представлена в руководстве пользователя. Ознакомиться с руководством пользователя можно по ссылке: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11"/>
              </a:rPr>
              <a:t>https://resh.edu.ru/instruction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Открытые задания PISA: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9"/>
              </a:rPr>
              <a:t>https://fioco.ru/примеры-задач-pisa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Примеры открытых заданий PISA по читательской, математической, естественнонаучной, финансовой грамотности и заданий по совместному решению задач: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12"/>
              </a:rPr>
              <a:t>http://center-imc.ru/wp-content/uploads/2020/02/10120.pdf.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13"/>
              </a:rPr>
              <a:t>Сборники эталонных заданий серии «Функциональная грамотность. Учимся для жизни» издательства  «Просвещение»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Функциональная грамотность 5,7 класс. Опыт системы образования г. Санкт-Петербурга. КИМ, спецификация, кодификаторы:  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14"/>
              </a:rPr>
              <a:t>https://monitoring.spbcokoit.ru/procedure/1043/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730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ru-RU" sz="1500" cap="none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cap="none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Результаты </a:t>
            </a:r>
            <a:r>
              <a:rPr lang="ru-RU" sz="2800" cap="none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мониторингового международного исследования PISA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          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Результатами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мониторингового международного исследования PISA являются: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выраженные в количественных показателях уровень знаний и навыков </a:t>
            </a:r>
            <a:r>
              <a:rPr lang="ru-RU" smtClean="0">
                <a:latin typeface="Times New Roman"/>
                <a:ea typeface="Times New Roman"/>
                <a:cs typeface="Times New Roman"/>
              </a:rPr>
              <a:t>школьников</a:t>
            </a:r>
            <a:r>
              <a:rPr lang="ru-RU" sz="2000" smtClean="0">
                <a:latin typeface="Calibri"/>
                <a:ea typeface="Times New Roman"/>
                <a:cs typeface="Times New Roman"/>
              </a:rPr>
              <a:t>, </a:t>
            </a:r>
            <a:r>
              <a:rPr lang="ru-RU" smtClean="0">
                <a:latin typeface="Times New Roman"/>
                <a:ea typeface="Times New Roman"/>
                <a:cs typeface="Times New Roman"/>
              </a:rPr>
              <a:t>влияющие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 качество обучения факторы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динамика результатов отдельных государств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актуальные образовательные тенденции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оценка готовности учащихся продолжить образование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получение сопоставительных данных об успехах учащихся разных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стран.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         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У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детей определяется один из шести уровней функциональной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грамотности: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первый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– пороговый, шестой – самый высокий.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Последний раз PISA проходило в 2018 году. И результаты российских школьников были средними.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«У нас менее 10% на четвертом уровне, а пятого и шестого уровня нет. И 20% российских детей не достигают порогового», – рассказала на круглом столе Яндекса Галина Ковалёва, главный эксперт по функциональной грамотности в России.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76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3460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cap="none" dirty="0">
                <a:solidFill>
                  <a:srgbClr val="FF0000"/>
                </a:solidFill>
                <a:latin typeface="Times New Roman"/>
                <a:ea typeface="Times New Roman"/>
                <a:cs typeface="+mn-cs"/>
              </a:rPr>
              <a:t>Международные исследования (PISA)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19256" cy="570924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Не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учитывать результаты PISA отечественное образование сегодня не может, поскольку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вопрос о конкурентоспособности стоит очень остро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. Известно, что качество российского образования отличается от качества образования за рубежом. 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Исследования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PISA в мире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сегодня рассматриваются как универсальный инструмент сравнительной оценки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эффективности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школьного образования.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Данные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полученные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в ходе исследования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служат основой для определения стратегий развития системы образования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как с точки зрения содержания и методов обучения в целом, так и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с точки зрения воздействия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контекстных факторов (модель управления, язык обучения, социальный статус семьи и др.)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на уровень развития функциональной грамотности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школьников.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   </a:t>
            </a:r>
          </a:p>
          <a:p>
            <a:pPr algn="just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Исследование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PISA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Program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for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International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of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Student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Assessment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) </a:t>
            </a:r>
            <a:r>
              <a:rPr lang="ru-RU" b="1" dirty="0">
                <a:solidFill>
                  <a:srgbClr val="00B0F0"/>
                </a:solidFill>
                <a:latin typeface="Times New Roman"/>
                <a:ea typeface="Times New Roman"/>
              </a:rPr>
              <a:t>направлено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не на определение уровня освоения школьных программ, а </a:t>
            </a:r>
            <a:r>
              <a:rPr lang="ru-RU" b="1" dirty="0">
                <a:solidFill>
                  <a:srgbClr val="00B0F0"/>
                </a:solidFill>
                <a:latin typeface="Times New Roman"/>
                <a:ea typeface="Times New Roman"/>
              </a:rPr>
              <a:t>на оценку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способности учащихся применять полученные в школе знания и умения в жизненных 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ситуациях.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30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Стратегия развития образования в России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205192"/>
          </a:xfrm>
        </p:spPr>
        <p:txBody>
          <a:bodyPr/>
          <a:lstStyle/>
          <a:p>
            <a:pPr lvl="0" algn="just">
              <a:buClr>
                <a:srgbClr val="FE8637"/>
              </a:buClr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Из указа Президента Российской Федерации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endParaRPr lang="ru-RU" dirty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FE8637"/>
              </a:buClr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 - Правительству Российской Федерации при разработке национального проекта в сфере образования исходить из того, что в 2024 году необходимо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обеспечить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ru-RU" b="1" u="sng" dirty="0">
                <a:solidFill>
                  <a:srgbClr val="00B0F0"/>
                </a:solidFill>
                <a:latin typeface="Times New Roman"/>
                <a:ea typeface="Times New Roman"/>
              </a:rPr>
              <a:t>достижение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следующих </a:t>
            </a:r>
            <a:r>
              <a:rPr lang="ru-RU" b="1" u="sng" dirty="0">
                <a:solidFill>
                  <a:srgbClr val="00B0F0"/>
                </a:solidFill>
                <a:latin typeface="Times New Roman"/>
                <a:ea typeface="Times New Roman"/>
              </a:rPr>
              <a:t>целей и целевых показателей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</a:p>
          <a:p>
            <a:pPr marL="0" lvl="0" indent="0" algn="just">
              <a:buClr>
                <a:srgbClr val="FE8637"/>
              </a:buClr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     обеспечение глобальной конкурентоспособности российского образования, </a:t>
            </a:r>
          </a:p>
          <a:p>
            <a:pPr marL="0" lvl="0" indent="0" algn="just">
              <a:buClr>
                <a:srgbClr val="FE8637"/>
              </a:buClr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     вхождение Российской Федерации в число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10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ведущих стран мира по качеству общего образования.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91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Направления совершенствования общего образования в России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</a:t>
            </a:r>
            <a:r>
              <a:rPr lang="ru-RU" b="1" dirty="0" smtClean="0">
                <a:solidFill>
                  <a:srgbClr val="FF0000"/>
                </a:solidFill>
              </a:rPr>
              <a:t>Усиление внимания к формированию функциональной грамотности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2.Повышение уровня познавательной самостоятельности учащихся.</a:t>
            </a:r>
          </a:p>
          <a:p>
            <a:r>
              <a:rPr lang="ru-RU" dirty="0" smtClean="0"/>
              <a:t>3. Формирование метапредметных результатов.</a:t>
            </a:r>
          </a:p>
          <a:p>
            <a:r>
              <a:rPr lang="ru-RU" dirty="0" smtClean="0"/>
              <a:t>4. Повышение интереса учащихся к изучению математики и естественнонаучных предметов.</a:t>
            </a:r>
          </a:p>
          <a:p>
            <a:r>
              <a:rPr lang="ru-RU" dirty="0" smtClean="0"/>
              <a:t>5. Повышение эффективности работы с одарёнными и успешными учащимися.</a:t>
            </a:r>
          </a:p>
          <a:p>
            <a:r>
              <a:rPr lang="ru-RU" dirty="0" smtClean="0"/>
              <a:t>6. Повышение эффективности инвестиций в образование.</a:t>
            </a:r>
          </a:p>
          <a:p>
            <a:r>
              <a:rPr lang="ru-RU" dirty="0" smtClean="0"/>
              <a:t>7. Улучшение образовательной среды в школе.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55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Функциональная грамотность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19256" cy="54932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/>
              <a:t>Функциональная грамотность - уровень грамотности человека, который делает возможным полноценную деятельность индивида в социальном окружении. (Термин введен в обиход в 1957 г. ЮНЕСКО).</a:t>
            </a:r>
          </a:p>
          <a:p>
            <a:r>
              <a:rPr lang="ru-RU" dirty="0"/>
              <a:t>В документах понятие «функциональная грамотность» впервые появилось в ФГОС среднего (полного) общего образования (утвержден приказом Минобрнауки России от 17 апреля 2012 г. № 413).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ФГОС </a:t>
            </a:r>
            <a:r>
              <a:rPr lang="ru-RU" dirty="0"/>
              <a:t>третьего поколения определяет функциональную грамотность как </a:t>
            </a:r>
            <a:r>
              <a:rPr lang="ru-RU" b="1" dirty="0"/>
              <a:t>способность решать учебные задачи и жизненные ситуации на основе сформированных предметных, метапредметных и универсальных способов деятельности</a:t>
            </a:r>
            <a:r>
              <a:rPr lang="ru-RU" dirty="0"/>
              <a:t>. Иными словами, ученики должны понимать, как изучаемые предметы помогают найти профессию и место в жизни.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72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Функциональная грамотность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363272" cy="520519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По определению Виноградовой Н.Ф. : «</a:t>
            </a:r>
            <a:r>
              <a:rPr lang="ru-RU" dirty="0" smtClean="0"/>
              <a:t>Функциональная грамотность сегодня – это базовое образование личности. Ребёнок должен обладать:</a:t>
            </a:r>
          </a:p>
          <a:p>
            <a:r>
              <a:rPr lang="ru-RU" dirty="0" smtClean="0"/>
              <a:t>-готовностью успешно взаимодействовать с изменяющимся окружающим миром…;</a:t>
            </a:r>
          </a:p>
          <a:p>
            <a:r>
              <a:rPr lang="ru-RU" dirty="0" smtClean="0"/>
              <a:t>-возможностью решать различные (в том числе нестандартные) учебные и жизненные задачи…;</a:t>
            </a:r>
          </a:p>
          <a:p>
            <a:r>
              <a:rPr lang="ru-RU" dirty="0" smtClean="0"/>
              <a:t>-способностью строить социальные отношения…;</a:t>
            </a:r>
          </a:p>
          <a:p>
            <a:r>
              <a:rPr lang="ru-RU" dirty="0" smtClean="0"/>
              <a:t>-совокупностью рефлексивных умений, обеспечивающих оценку своей грамотности, стремление к дальнейшему образованию…»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96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ru-RU" b="1" dirty="0" smtClean="0"/>
              <a:t>Функциональная грамотность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По другому определению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: «Функциональная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грамотность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— </a:t>
            </a:r>
            <a:r>
              <a:rPr lang="ru-RU" dirty="0">
                <a:latin typeface="Times New Roman"/>
                <a:ea typeface="Times New Roman"/>
              </a:rPr>
              <a:t>это</a:t>
            </a:r>
            <a:r>
              <a:rPr lang="ru-RU" b="1" dirty="0">
                <a:solidFill>
                  <a:srgbClr val="00B0F0"/>
                </a:solidFill>
                <a:latin typeface="Times New Roman"/>
                <a:ea typeface="Times New Roman"/>
              </a:rPr>
              <a:t> индикатор общественного </a:t>
            </a:r>
            <a:r>
              <a:rPr lang="ru-RU" b="1" dirty="0" smtClean="0">
                <a:solidFill>
                  <a:srgbClr val="00B0F0"/>
                </a:solidFill>
                <a:latin typeface="Times New Roman"/>
                <a:ea typeface="Times New Roman"/>
              </a:rPr>
              <a:t>благополучия».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Поэтому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для школы возникает очень важная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цель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: подготовить не отдельных элитных учащихся к жизни, а обучить мобильную личность, способной при необходимости быстро менять профессию, осваивать новые социальные роли и функции, быть конкурентоспособным. 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одной из основных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задач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школьного образования сегодня — подготовить учащегося к адаптации в современном мире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776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453</TotalTime>
  <Words>1599</Words>
  <Application>Microsoft Office PowerPoint</Application>
  <PresentationFormat>Экран (4:3)</PresentationFormat>
  <Paragraphs>181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Презентация PowerPoint</vt:lpstr>
      <vt:lpstr>Изменения в мировой экономике XXI века, породившие необходимость приспособления к конкурентной экономической среде,  обострили проблемы качества образования,  поскольку «образовательный интеллект» населения рассматривается важнейшим стратегическим ресурсом государства.</vt:lpstr>
      <vt:lpstr> Результаты мониторингового международного исследования PISA </vt:lpstr>
      <vt:lpstr>Международные исследования (PISA)</vt:lpstr>
      <vt:lpstr>Стратегия развития образования в России</vt:lpstr>
      <vt:lpstr>Направления совершенствования общего образования в России</vt:lpstr>
      <vt:lpstr>Функциональная грамотность</vt:lpstr>
      <vt:lpstr>Функциональная грамотность</vt:lpstr>
      <vt:lpstr>Функциональная грамотность</vt:lpstr>
      <vt:lpstr>ФГОС (с 1 сентября 2022 г.)  ФООП (с 1  сентября 2023 г.)</vt:lpstr>
      <vt:lpstr> Новый взгляд на образование</vt:lpstr>
      <vt:lpstr>Основные направления функциональной грамотности:</vt:lpstr>
      <vt:lpstr>Отличительные черты функциональной грамотности</vt:lpstr>
      <vt:lpstr>Мониторинг формирования функциональной грамотности</vt:lpstr>
      <vt:lpstr>       Математическая грамотность – это способность индивидуума формулировать, применять и интерпретировать математику в разнообразных контекстах.</vt:lpstr>
      <vt:lpstr>Уровни математической грамотности</vt:lpstr>
      <vt:lpstr>Презентация PowerPoint</vt:lpstr>
      <vt:lpstr>Задание высокого уровня сложности. Площадь континента.</vt:lpstr>
      <vt:lpstr>Российская электронная школа . ЦОК.</vt:lpstr>
      <vt:lpstr>Платформа «Цифровой образовательный контент». «Издательство «Просвещение»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средняя общеобразовательная школа села Большое Попово Лебедянского муниципального района Липецкой области</dc:title>
  <dc:creator>Valentina</dc:creator>
  <cp:lastModifiedBy>1</cp:lastModifiedBy>
  <cp:revision>82</cp:revision>
  <dcterms:created xsi:type="dcterms:W3CDTF">2023-11-02T17:56:59Z</dcterms:created>
  <dcterms:modified xsi:type="dcterms:W3CDTF">2023-12-03T12:32:52Z</dcterms:modified>
</cp:coreProperties>
</file>